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2" r:id="rId3"/>
    <p:sldId id="276" r:id="rId4"/>
    <p:sldId id="274" r:id="rId5"/>
    <p:sldId id="257" r:id="rId6"/>
    <p:sldId id="275" r:id="rId7"/>
    <p:sldId id="273" r:id="rId8"/>
    <p:sldId id="268" r:id="rId9"/>
    <p:sldId id="259" r:id="rId10"/>
    <p:sldId id="314" r:id="rId11"/>
    <p:sldId id="315" r:id="rId12"/>
    <p:sldId id="316" r:id="rId13"/>
    <p:sldId id="317" r:id="rId14"/>
    <p:sldId id="319" r:id="rId15"/>
    <p:sldId id="320" r:id="rId16"/>
    <p:sldId id="285" r:id="rId17"/>
    <p:sldId id="318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260" r:id="rId30"/>
    <p:sldId id="261" r:id="rId31"/>
    <p:sldId id="262" r:id="rId32"/>
    <p:sldId id="337" r:id="rId33"/>
    <p:sldId id="338" r:id="rId34"/>
    <p:sldId id="339" r:id="rId35"/>
    <p:sldId id="340" r:id="rId36"/>
    <p:sldId id="342" r:id="rId37"/>
    <p:sldId id="284" r:id="rId38"/>
    <p:sldId id="287" r:id="rId39"/>
    <p:sldId id="258" r:id="rId40"/>
  </p:sldIdLst>
  <p:sldSz cx="4319588" cy="3240088"/>
  <p:notesSz cx="6797675" cy="9926638"/>
  <p:defaultTextStyle>
    <a:defPPr>
      <a:defRPr lang="pl-PL"/>
    </a:defPPr>
    <a:lvl1pPr marL="0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8036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6072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4108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2144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40180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8216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6252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4288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21" userDrawn="1">
          <p15:clr>
            <a:srgbClr val="A4A3A4"/>
          </p15:clr>
        </p15:guide>
        <p15:guide id="2" pos="13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60"/>
  </p:normalViewPr>
  <p:slideViewPr>
    <p:cSldViewPr>
      <p:cViewPr varScale="1">
        <p:scale>
          <a:sx n="183" d="100"/>
          <a:sy n="183" d="100"/>
        </p:scale>
        <p:origin x="-1752" y="-84"/>
      </p:cViewPr>
      <p:guideLst>
        <p:guide orient="horz" pos="1021"/>
        <p:guide pos="13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r>
              <a:rPr lang="pl-PL" smtClean="0"/>
              <a:t>08.05.2018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5A275E06-1280-4AC5-8F7A-13F2EE25A1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91103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r>
              <a:rPr lang="pl-PL" smtClean="0"/>
              <a:t>08.05.2018</a:t>
            </a: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F339D79F-0ECB-480B-9306-A1BC325481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7587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21566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118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9930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18891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60365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665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9517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40017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34612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6651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9948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31486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82403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95511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53523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76034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6449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80588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68497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5257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44866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3917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92054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2918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83352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41129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86145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28527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09046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18054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34990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744169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0725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4570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9113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118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9327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5216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1639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970" y="1006531"/>
            <a:ext cx="3671650" cy="694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7939" y="1836050"/>
            <a:ext cx="3023712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20BC-0C9A-4A52-94A6-4384D067F1F9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142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F9A4-F896-46F9-9613-D26FD511D9DC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6402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3131701" y="97505"/>
            <a:ext cx="971908" cy="207305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15980" y="97505"/>
            <a:ext cx="2843729" cy="207305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9D18-D4B3-4A11-9BD6-EE1B483EFB57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3378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AD64-E839-4DF9-BA97-125FF9ABEB44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8020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217" y="2082060"/>
            <a:ext cx="3671650" cy="643517"/>
          </a:xfrm>
        </p:spPr>
        <p:txBody>
          <a:bodyPr anchor="t"/>
          <a:lstStyle>
            <a:lvl1pPr algn="l">
              <a:defRPr sz="1875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1217" y="1373289"/>
            <a:ext cx="3671650" cy="708769"/>
          </a:xfrm>
        </p:spPr>
        <p:txBody>
          <a:bodyPr anchor="b"/>
          <a:lstStyle>
            <a:lvl1pPr marL="0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1pPr>
            <a:lvl2pPr marL="215969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2pPr>
            <a:lvl3pPr marL="431939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3pPr>
            <a:lvl4pPr marL="64790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86387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1079847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29581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51178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72775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0F68-C795-471E-B41C-18CD1B19B900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205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5979" y="567019"/>
            <a:ext cx="1907818" cy="1603543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195791" y="567019"/>
            <a:ext cx="1907818" cy="1603543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3BF-8C44-405F-8AC2-A3196662F01B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7176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80" y="129757"/>
            <a:ext cx="3887629" cy="540015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5981" y="725270"/>
            <a:ext cx="1908568" cy="302258"/>
          </a:xfrm>
        </p:spPr>
        <p:txBody>
          <a:bodyPr anchor="b"/>
          <a:lstStyle>
            <a:lvl1pPr marL="0" indent="0">
              <a:buNone/>
              <a:defRPr sz="1125" b="1"/>
            </a:lvl1pPr>
            <a:lvl2pPr marL="215969" indent="0">
              <a:buNone/>
              <a:defRPr sz="975" b="1"/>
            </a:lvl2pPr>
            <a:lvl3pPr marL="431939" indent="0">
              <a:buNone/>
              <a:defRPr sz="825" b="1"/>
            </a:lvl3pPr>
            <a:lvl4pPr marL="647908" indent="0">
              <a:buNone/>
              <a:defRPr sz="750" b="1"/>
            </a:lvl4pPr>
            <a:lvl5pPr marL="863878" indent="0">
              <a:buNone/>
              <a:defRPr sz="750" b="1"/>
            </a:lvl5pPr>
            <a:lvl6pPr marL="1079847" indent="0">
              <a:buNone/>
              <a:defRPr sz="750" b="1"/>
            </a:lvl6pPr>
            <a:lvl7pPr marL="1295816" indent="0">
              <a:buNone/>
              <a:defRPr sz="750" b="1"/>
            </a:lvl7pPr>
            <a:lvl8pPr marL="1511786" indent="0">
              <a:buNone/>
              <a:defRPr sz="750" b="1"/>
            </a:lvl8pPr>
            <a:lvl9pPr marL="1727755" indent="0">
              <a:buNone/>
              <a:defRPr sz="75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15981" y="1027530"/>
            <a:ext cx="1908568" cy="1866801"/>
          </a:xfrm>
        </p:spPr>
        <p:txBody>
          <a:bodyPr/>
          <a:lstStyle>
            <a:lvl1pPr>
              <a:defRPr sz="1125"/>
            </a:lvl1pPr>
            <a:lvl2pPr>
              <a:defRPr sz="975"/>
            </a:lvl2pPr>
            <a:lvl3pPr>
              <a:defRPr sz="825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2194292" y="725270"/>
            <a:ext cx="1909318" cy="302258"/>
          </a:xfrm>
        </p:spPr>
        <p:txBody>
          <a:bodyPr anchor="b"/>
          <a:lstStyle>
            <a:lvl1pPr marL="0" indent="0">
              <a:buNone/>
              <a:defRPr sz="1125" b="1"/>
            </a:lvl1pPr>
            <a:lvl2pPr marL="215969" indent="0">
              <a:buNone/>
              <a:defRPr sz="975" b="1"/>
            </a:lvl2pPr>
            <a:lvl3pPr marL="431939" indent="0">
              <a:buNone/>
              <a:defRPr sz="825" b="1"/>
            </a:lvl3pPr>
            <a:lvl4pPr marL="647908" indent="0">
              <a:buNone/>
              <a:defRPr sz="750" b="1"/>
            </a:lvl4pPr>
            <a:lvl5pPr marL="863878" indent="0">
              <a:buNone/>
              <a:defRPr sz="750" b="1"/>
            </a:lvl5pPr>
            <a:lvl6pPr marL="1079847" indent="0">
              <a:buNone/>
              <a:defRPr sz="750" b="1"/>
            </a:lvl6pPr>
            <a:lvl7pPr marL="1295816" indent="0">
              <a:buNone/>
              <a:defRPr sz="750" b="1"/>
            </a:lvl7pPr>
            <a:lvl8pPr marL="1511786" indent="0">
              <a:buNone/>
              <a:defRPr sz="750" b="1"/>
            </a:lvl8pPr>
            <a:lvl9pPr marL="1727755" indent="0">
              <a:buNone/>
              <a:defRPr sz="75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194292" y="1027530"/>
            <a:ext cx="1909318" cy="1866801"/>
          </a:xfrm>
        </p:spPr>
        <p:txBody>
          <a:bodyPr/>
          <a:lstStyle>
            <a:lvl1pPr>
              <a:defRPr sz="1125"/>
            </a:lvl1pPr>
            <a:lvl2pPr>
              <a:defRPr sz="975"/>
            </a:lvl2pPr>
            <a:lvl3pPr>
              <a:defRPr sz="825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4B54-75A3-45EE-BCEF-A53494624692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3447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8FE7-4C9F-42D0-A149-E5EC9CAFFA18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7640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CCAD-04A9-4F72-9EAD-2958711A1CAA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502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80" y="129006"/>
            <a:ext cx="1421115" cy="549015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88840" y="129007"/>
            <a:ext cx="2414769" cy="276532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5980" y="678019"/>
            <a:ext cx="1421115" cy="2216310"/>
          </a:xfrm>
        </p:spPr>
        <p:txBody>
          <a:bodyPr/>
          <a:lstStyle>
            <a:lvl1pPr marL="0" indent="0">
              <a:buNone/>
              <a:defRPr sz="675"/>
            </a:lvl1pPr>
            <a:lvl2pPr marL="215969" indent="0">
              <a:buNone/>
              <a:defRPr sz="600"/>
            </a:lvl2pPr>
            <a:lvl3pPr marL="431939" indent="0">
              <a:buNone/>
              <a:defRPr sz="450"/>
            </a:lvl3pPr>
            <a:lvl4pPr marL="647908" indent="0">
              <a:buNone/>
              <a:defRPr sz="450"/>
            </a:lvl4pPr>
            <a:lvl5pPr marL="863878" indent="0">
              <a:buNone/>
              <a:defRPr sz="450"/>
            </a:lvl5pPr>
            <a:lvl6pPr marL="1079847" indent="0">
              <a:buNone/>
              <a:defRPr sz="450"/>
            </a:lvl6pPr>
            <a:lvl7pPr marL="1295816" indent="0">
              <a:buNone/>
              <a:defRPr sz="450"/>
            </a:lvl7pPr>
            <a:lvl8pPr marL="1511786" indent="0">
              <a:buNone/>
              <a:defRPr sz="450"/>
            </a:lvl8pPr>
            <a:lvl9pPr marL="1727755" indent="0">
              <a:buNone/>
              <a:defRPr sz="4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28B-A1C8-479C-AC62-2806980953D3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533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671" y="2268062"/>
            <a:ext cx="2591753" cy="267758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46671" y="289511"/>
            <a:ext cx="2591753" cy="1944053"/>
          </a:xfrm>
        </p:spPr>
        <p:txBody>
          <a:bodyPr/>
          <a:lstStyle>
            <a:lvl1pPr marL="0" indent="0">
              <a:buNone/>
              <a:defRPr sz="1500"/>
            </a:lvl1pPr>
            <a:lvl2pPr marL="215969" indent="0">
              <a:buNone/>
              <a:defRPr sz="1350"/>
            </a:lvl2pPr>
            <a:lvl3pPr marL="431939" indent="0">
              <a:buNone/>
              <a:defRPr sz="1125"/>
            </a:lvl3pPr>
            <a:lvl4pPr marL="647908" indent="0">
              <a:buNone/>
              <a:defRPr sz="975"/>
            </a:lvl4pPr>
            <a:lvl5pPr marL="863878" indent="0">
              <a:buNone/>
              <a:defRPr sz="975"/>
            </a:lvl5pPr>
            <a:lvl6pPr marL="1079847" indent="0">
              <a:buNone/>
              <a:defRPr sz="975"/>
            </a:lvl6pPr>
            <a:lvl7pPr marL="1295816" indent="0">
              <a:buNone/>
              <a:defRPr sz="975"/>
            </a:lvl7pPr>
            <a:lvl8pPr marL="1511786" indent="0">
              <a:buNone/>
              <a:defRPr sz="975"/>
            </a:lvl8pPr>
            <a:lvl9pPr marL="1727755" indent="0">
              <a:buNone/>
              <a:defRPr sz="975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6671" y="2535819"/>
            <a:ext cx="2591753" cy="380260"/>
          </a:xfrm>
        </p:spPr>
        <p:txBody>
          <a:bodyPr/>
          <a:lstStyle>
            <a:lvl1pPr marL="0" indent="0">
              <a:buNone/>
              <a:defRPr sz="675"/>
            </a:lvl1pPr>
            <a:lvl2pPr marL="215969" indent="0">
              <a:buNone/>
              <a:defRPr sz="600"/>
            </a:lvl2pPr>
            <a:lvl3pPr marL="431939" indent="0">
              <a:buNone/>
              <a:defRPr sz="450"/>
            </a:lvl3pPr>
            <a:lvl4pPr marL="647908" indent="0">
              <a:buNone/>
              <a:defRPr sz="450"/>
            </a:lvl4pPr>
            <a:lvl5pPr marL="863878" indent="0">
              <a:buNone/>
              <a:defRPr sz="450"/>
            </a:lvl5pPr>
            <a:lvl6pPr marL="1079847" indent="0">
              <a:buNone/>
              <a:defRPr sz="450"/>
            </a:lvl6pPr>
            <a:lvl7pPr marL="1295816" indent="0">
              <a:buNone/>
              <a:defRPr sz="450"/>
            </a:lvl7pPr>
            <a:lvl8pPr marL="1511786" indent="0">
              <a:buNone/>
              <a:defRPr sz="450"/>
            </a:lvl8pPr>
            <a:lvl9pPr marL="1727755" indent="0">
              <a:buNone/>
              <a:defRPr sz="4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DB18-04B9-40EB-8DE8-1A9615C00DE7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0171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15980" y="129757"/>
            <a:ext cx="3887629" cy="540015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5980" y="756021"/>
            <a:ext cx="3887629" cy="2138308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215979" y="3003085"/>
            <a:ext cx="1007904" cy="172505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DB5DD-9A8F-415C-8BE6-96843EC9280B}" type="datetime1">
              <a:rPr lang="pl-PL" smtClean="0"/>
              <a:pPr/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475860" y="3003085"/>
            <a:ext cx="1367870" cy="172505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095705" y="3003085"/>
            <a:ext cx="1007904" cy="172505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2658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31939" rtl="0" eaLnBrk="1" latinLnBrk="0" hangingPunct="1">
        <a:spcBef>
          <a:spcPct val="0"/>
        </a:spcBef>
        <a:buNone/>
        <a:defRPr sz="20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77" indent="-161977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51" indent="-134981" algn="l" defTabSz="431939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39923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5893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–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71862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»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187832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03801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19770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835740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1pPr>
      <a:lvl2pPr marL="215969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2pPr>
      <a:lvl3pPr marL="431939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47908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863878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079847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6pPr>
      <a:lvl7pPr marL="1295816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7pPr>
      <a:lvl8pPr marL="1511786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8pPr>
      <a:lvl9pPr marL="1727755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59595" y="683940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omfortaa" panose="020F0603070200060003" pitchFamily="34" charset="0"/>
              </a:rPr>
              <a:t>   Nadleśnictwo Sieniawa</a:t>
            </a:r>
          </a:p>
          <a:p>
            <a:r>
              <a:rPr lang="pl-PL" sz="1800" b="1" dirty="0" smtClean="0">
                <a:solidFill>
                  <a:schemeClr val="bg1"/>
                </a:solidFill>
                <a:latin typeface="Comfortaa" panose="020F0603070200060003" pitchFamily="34" charset="0"/>
              </a:rPr>
              <a:t>Szacowanie szkód łowieckich</a:t>
            </a:r>
            <a:endParaRPr lang="pl-PL" sz="1800" b="1" dirty="0">
              <a:solidFill>
                <a:schemeClr val="bg1"/>
              </a:solidFill>
              <a:latin typeface="Comfortaa" panose="020F0603070200060003" pitchFamily="34" charset="0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439713" y="2082060"/>
            <a:ext cx="1656185" cy="64351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1655738" y="1373289"/>
            <a:ext cx="1440160" cy="67880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2052" name="Picture 4" descr="C:\Users\mariusz.jablonski.000\Desktop\Zdjęcia\2017-07-18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698" y="1260004"/>
            <a:ext cx="187220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43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10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43570" y="323900"/>
            <a:ext cx="3887629" cy="540015"/>
          </a:xfrm>
        </p:spPr>
        <p:txBody>
          <a:bodyPr/>
          <a:lstStyle/>
          <a:p>
            <a:pPr algn="ctr"/>
            <a:r>
              <a:rPr lang="pl-PL" altLang="pl-PL" sz="1512" dirty="0"/>
              <a:t>Jak ustalić plon !!!!!!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54976" y="837869"/>
            <a:ext cx="3877880" cy="202255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altLang="pl-PL" dirty="0" smtClean="0"/>
              <a:t>Od  2005 r. nie może być stosowane określenie plonu średniego w Gminie.</a:t>
            </a:r>
          </a:p>
          <a:p>
            <a:pPr marL="0" indent="0">
              <a:buNone/>
              <a:defRPr/>
            </a:pPr>
            <a:endParaRPr lang="pl-PL" altLang="pl-PL" dirty="0" smtClean="0"/>
          </a:p>
          <a:p>
            <a:pPr>
              <a:defRPr/>
            </a:pPr>
            <a:r>
              <a:rPr lang="pl-PL" altLang="pl-PL" dirty="0" smtClean="0"/>
              <a:t>Przepisy prawa nie precyzują jak ma się to odbywać !!!!!</a:t>
            </a:r>
          </a:p>
          <a:p>
            <a:pPr marL="0" indent="0">
              <a:buNone/>
              <a:defRPr/>
            </a:pPr>
            <a:endParaRPr lang="pl-PL" altLang="pl-PL" dirty="0" smtClean="0"/>
          </a:p>
          <a:p>
            <a:pPr algn="just">
              <a:defRPr/>
            </a:pPr>
            <a:r>
              <a:rPr lang="pl-PL" altLang="pl-PL" dirty="0" smtClean="0"/>
              <a:t>Metody są różne – najczęściej stosuje się metodę szacunkową dla każdej uprawy oddzielnie (na podstawie doświadczeń z lat ubiegłych). </a:t>
            </a:r>
          </a:p>
        </p:txBody>
      </p:sp>
    </p:spTree>
    <p:extLst>
      <p:ext uri="{BB962C8B-B14F-4D97-AF65-F5344CB8AC3E}">
        <p14:creationId xmlns="" xmlns:p14="http://schemas.microsoft.com/office/powerpoint/2010/main" val="3010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11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15980" y="323900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Skąd brać ceny !!!!!!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87586" y="863915"/>
            <a:ext cx="3887629" cy="213830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l-PL" dirty="0" smtClean="0"/>
              <a:t>„Cena skupu”  - jeżeli skup jest prowadzony ……</a:t>
            </a:r>
          </a:p>
          <a:p>
            <a:pPr marL="0" indent="0">
              <a:buNone/>
              <a:defRPr/>
            </a:pPr>
            <a:r>
              <a:rPr lang="pl-PL" dirty="0" smtClean="0"/>
              <a:t>   np.: skup zboża w młynie, paszarni lub centrali nasiennej.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>
              <a:defRPr/>
            </a:pPr>
            <a:r>
              <a:rPr lang="pl-PL" dirty="0" smtClean="0"/>
              <a:t>„</a:t>
            </a:r>
            <a:r>
              <a:rPr lang="pl-PL" dirty="0"/>
              <a:t>C</a:t>
            </a:r>
            <a:r>
              <a:rPr lang="pl-PL" dirty="0" smtClean="0"/>
              <a:t>ena rynkowa” – z jakiego rynku…………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 smtClean="0"/>
              <a:t>„Cena sprzedaży na zasadzie kontraktacji” ………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 marL="0" indent="0">
              <a:buNone/>
              <a:defRPr/>
            </a:pPr>
            <a:endParaRPr lang="pl-PL" dirty="0"/>
          </a:p>
          <a:p>
            <a:pPr marL="0" indent="0">
              <a:buNone/>
              <a:defRPr/>
            </a:pPr>
            <a:r>
              <a:rPr lang="pl-PL" dirty="0" smtClean="0"/>
              <a:t>Na większość pytań nie ma dobrych odpowiedzi ……</a:t>
            </a:r>
          </a:p>
          <a:p>
            <a:pPr marL="0" indent="0">
              <a:buNone/>
              <a:defRPr/>
            </a:pPr>
            <a:r>
              <a:rPr lang="pl-PL" dirty="0" smtClean="0"/>
              <a:t>Pozostaje zdrowy rozsądek……..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637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12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50235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l-PL" dirty="0" smtClean="0"/>
          </a:p>
          <a:p>
            <a:pPr>
              <a:defRPr/>
            </a:pPr>
            <a:r>
              <a:rPr lang="pl-PL" dirty="0" smtClean="0"/>
              <a:t>Jeden z najbardziej spornych punktów przy szacowaniu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 smtClean="0"/>
              <a:t>Sprawa jest prosta przy szkodzie 100 %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 smtClean="0"/>
              <a:t>Jeżeli szkoda jest częściowa to sprawa się komplikuje.</a:t>
            </a:r>
          </a:p>
          <a:p>
            <a:pPr marL="0" indent="0">
              <a:buNone/>
              <a:defRPr/>
            </a:pPr>
            <a:endParaRPr lang="pl-PL" dirty="0"/>
          </a:p>
          <a:p>
            <a:pPr marL="0" indent="0">
              <a:buNone/>
              <a:defRPr/>
            </a:pP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15980" y="346521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Pomniejszanie odszkodowania</a:t>
            </a:r>
            <a:br>
              <a:rPr lang="pl-PL" altLang="pl-PL" sz="1323" dirty="0"/>
            </a:br>
            <a:r>
              <a:rPr lang="pl-PL" altLang="pl-PL" sz="1323" dirty="0" smtClean="0"/>
              <a:t> o koszty </a:t>
            </a:r>
            <a:r>
              <a:rPr lang="pl-PL" altLang="pl-PL" sz="1323" dirty="0"/>
              <a:t>nieponiesione</a:t>
            </a:r>
          </a:p>
        </p:txBody>
      </p:sp>
    </p:spTree>
    <p:extLst>
      <p:ext uri="{BB962C8B-B14F-4D97-AF65-F5344CB8AC3E}">
        <p14:creationId xmlns="" xmlns:p14="http://schemas.microsoft.com/office/powerpoint/2010/main" val="35753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13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79" y="238519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Uprawy wymagające zaorania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pl-PL" dirty="0" smtClean="0"/>
              <a:t>Przy ostatecznym szacowaniu szkody w uprawach wymagających zaorania odszkodowanie ustala się, jeżeli szkoda powstała: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>
              <a:buFontTx/>
              <a:buChar char="-"/>
              <a:defRPr/>
            </a:pPr>
            <a:r>
              <a:rPr lang="pl-PL" b="1" dirty="0" smtClean="0"/>
              <a:t>do 15 kwietnia </a:t>
            </a:r>
            <a:r>
              <a:rPr lang="pl-PL" dirty="0" smtClean="0"/>
              <a:t>– w wysokości 25 %</a:t>
            </a:r>
          </a:p>
          <a:p>
            <a:pPr>
              <a:buFontTx/>
              <a:buChar char="-"/>
              <a:defRPr/>
            </a:pPr>
            <a:r>
              <a:rPr lang="pl-PL" b="1" dirty="0"/>
              <a:t>o</a:t>
            </a:r>
            <a:r>
              <a:rPr lang="pl-PL" b="1" dirty="0" smtClean="0"/>
              <a:t>d 16 kwietnia do 20 maja </a:t>
            </a:r>
            <a:r>
              <a:rPr lang="pl-PL" dirty="0" smtClean="0"/>
              <a:t>– w wysokości 40 %</a:t>
            </a:r>
          </a:p>
          <a:p>
            <a:pPr>
              <a:buFontTx/>
              <a:buChar char="-"/>
              <a:defRPr/>
            </a:pPr>
            <a:r>
              <a:rPr lang="pl-PL" b="1" dirty="0"/>
              <a:t>o</a:t>
            </a:r>
            <a:r>
              <a:rPr lang="pl-PL" b="1" dirty="0" smtClean="0"/>
              <a:t>d 21 maja do 10 czerwca </a:t>
            </a:r>
            <a:r>
              <a:rPr lang="pl-PL" dirty="0" smtClean="0"/>
              <a:t>– w wysokości 60 %</a:t>
            </a:r>
          </a:p>
          <a:p>
            <a:pPr>
              <a:buFontTx/>
              <a:buChar char="-"/>
              <a:defRPr/>
            </a:pPr>
            <a:r>
              <a:rPr lang="pl-PL" b="1" dirty="0"/>
              <a:t>o</a:t>
            </a:r>
            <a:r>
              <a:rPr lang="pl-PL" b="1" dirty="0" smtClean="0"/>
              <a:t>d dnia 11 czerwca </a:t>
            </a:r>
            <a:r>
              <a:rPr lang="pl-PL" dirty="0" smtClean="0"/>
              <a:t>– w wysokości 85 %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194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14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pl-PL" i="1" u="sng" dirty="0" smtClean="0"/>
              <a:t>W przypadku szkód wyrządzonych w:</a:t>
            </a:r>
          </a:p>
          <a:p>
            <a:pPr marL="0" indent="0">
              <a:buNone/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</a:t>
            </a:r>
            <a:r>
              <a:rPr lang="pl-PL" dirty="0" smtClean="0"/>
              <a:t>łodach rolnych</a:t>
            </a:r>
          </a:p>
          <a:p>
            <a:pPr>
              <a:defRPr/>
            </a:pPr>
            <a:r>
              <a:rPr lang="pl-PL" dirty="0"/>
              <a:t>p</a:t>
            </a:r>
            <a:r>
              <a:rPr lang="pl-PL" dirty="0" smtClean="0"/>
              <a:t>rzez dziki na łąkach i pastwiskach</a:t>
            </a:r>
          </a:p>
          <a:p>
            <a:pPr>
              <a:defRPr/>
            </a:pPr>
            <a:r>
              <a:rPr lang="pl-PL" dirty="0"/>
              <a:t>u</a:t>
            </a:r>
            <a:r>
              <a:rPr lang="pl-PL" dirty="0" smtClean="0"/>
              <a:t>prawach, jeżeli szkoda powstała i została zgłoszona bezpośrednio przed sprzętem lub w jego trakcie</a:t>
            </a:r>
          </a:p>
          <a:p>
            <a:pPr>
              <a:defRPr/>
            </a:pPr>
            <a:endParaRPr lang="pl-PL" dirty="0"/>
          </a:p>
          <a:p>
            <a:pPr marL="0" indent="0">
              <a:buNone/>
              <a:defRPr/>
            </a:pPr>
            <a:r>
              <a:rPr lang="pl-PL" b="1" u="sng" dirty="0" smtClean="0"/>
              <a:t>dokonuje się wyłącznie szacowania ostatecznego</a:t>
            </a:r>
          </a:p>
          <a:p>
            <a:pPr marL="0" indent="0"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331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15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80" y="236127"/>
            <a:ext cx="3887629" cy="540015"/>
          </a:xfrm>
        </p:spPr>
        <p:txBody>
          <a:bodyPr>
            <a:normAutofit/>
          </a:bodyPr>
          <a:lstStyle/>
          <a:p>
            <a:pPr algn="ctr"/>
            <a:r>
              <a:rPr lang="pl-PL" altLang="pl-PL" sz="1134" dirty="0"/>
              <a:t>Szacunkowy plon gatunków roślin uprawnych – </a:t>
            </a:r>
            <a:br>
              <a:rPr lang="pl-PL" altLang="pl-PL" sz="1134" dirty="0"/>
            </a:br>
            <a:r>
              <a:rPr lang="pl-PL" altLang="pl-PL" sz="1134" dirty="0"/>
              <a:t>dla Województwa Podkarpackiego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altLang="pl-PL" dirty="0" smtClean="0"/>
              <a:t>Bobik – 25-44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Burak cukrowy – 450-550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Gryka – 7-30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Mieszanka zbożowo – strączkowa – 35-40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Owies – 20-50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Pszenica – 30-60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Rzepak jary – 15-20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Rzepak ozimy – 30-40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Kukurydza na ziarno – 100-150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Kukurydza na kiszonkę – 500-700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Ziemniaki – 180-250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</p:txBody>
      </p:sp>
    </p:spTree>
    <p:extLst>
      <p:ext uri="{BB962C8B-B14F-4D97-AF65-F5344CB8AC3E}">
        <p14:creationId xmlns="" xmlns:p14="http://schemas.microsoft.com/office/powerpoint/2010/main" val="981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16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980" y="129757"/>
            <a:ext cx="3887629" cy="540015"/>
          </a:xfrm>
        </p:spPr>
        <p:txBody>
          <a:bodyPr/>
          <a:lstStyle/>
          <a:p>
            <a:pPr algn="ctr"/>
            <a:r>
              <a:rPr lang="pl-PL" altLang="pl-PL" sz="1134" dirty="0"/>
              <a:t>Terminy zbioru roślin uprawnych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15980" y="756021"/>
            <a:ext cx="3887629" cy="2138308"/>
          </a:xfrm>
        </p:spPr>
        <p:txBody>
          <a:bodyPr/>
          <a:lstStyle/>
          <a:p>
            <a:pPr marL="0" indent="0" algn="ctr">
              <a:buNone/>
            </a:pPr>
            <a:r>
              <a:rPr lang="pl-PL" altLang="pl-PL" dirty="0" smtClean="0"/>
              <a:t>Uchwała Sejmiku Województwa Podkarpackiego z dnia 30 kwietnia 2012 r. w sprawie określenia terminów zakończenia zbiorów roślin upraw na terenie Województwa Podkarpackiego</a:t>
            </a:r>
          </a:p>
          <a:p>
            <a:pPr marL="0" indent="0" algn="ctr">
              <a:buNone/>
            </a:pPr>
            <a:endParaRPr lang="pl-PL" altLang="pl-PL" dirty="0" smtClean="0"/>
          </a:p>
          <a:p>
            <a:pPr marL="0" indent="0" algn="ctr">
              <a:buNone/>
            </a:pPr>
            <a:r>
              <a:rPr lang="pl-PL" altLang="pl-PL" i="1" dirty="0" smtClean="0"/>
              <a:t>W uchwale dla poszczególnych gatunków roślin określono termin zbioru. </a:t>
            </a:r>
          </a:p>
        </p:txBody>
      </p:sp>
    </p:spTree>
    <p:extLst>
      <p:ext uri="{BB962C8B-B14F-4D97-AF65-F5344CB8AC3E}">
        <p14:creationId xmlns="" xmlns:p14="http://schemas.microsoft.com/office/powerpoint/2010/main" val="16347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17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1323" dirty="0"/>
              <a:t>Szacowanie upraw drzew owocowych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altLang="pl-PL" dirty="0" smtClean="0"/>
              <a:t>Wartość odszkodowania ustala się przeważnie na podstawie liczby uszkodzonych drzew i wartości zakupu sadzonek. </a:t>
            </a:r>
          </a:p>
          <a:p>
            <a:pPr algn="just"/>
            <a:r>
              <a:rPr lang="pl-PL" altLang="pl-PL" dirty="0" smtClean="0"/>
              <a:t>Należy pamiętać również o wartości prac związanych z ponownym posadzeniem drzewek.</a:t>
            </a:r>
          </a:p>
          <a:p>
            <a:pPr algn="just"/>
            <a:endParaRPr lang="pl-PL" altLang="pl-PL" dirty="0" smtClean="0"/>
          </a:p>
          <a:p>
            <a:pPr algn="just"/>
            <a:endParaRPr lang="pl-PL" altLang="pl-PL" dirty="0" smtClean="0"/>
          </a:p>
          <a:p>
            <a:pPr algn="just"/>
            <a:r>
              <a:rPr lang="pl-PL" altLang="pl-PL" dirty="0" smtClean="0"/>
              <a:t>W praktyce odbywa się to na zasadzie pokrycia kosztów zakupu uszkodzonych drzewek.</a:t>
            </a:r>
          </a:p>
        </p:txBody>
      </p:sp>
    </p:spTree>
    <p:extLst>
      <p:ext uri="{BB962C8B-B14F-4D97-AF65-F5344CB8AC3E}">
        <p14:creationId xmlns="" xmlns:p14="http://schemas.microsoft.com/office/powerpoint/2010/main" val="1950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18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80" y="129757"/>
            <a:ext cx="3887629" cy="626264"/>
          </a:xfrm>
        </p:spPr>
        <p:txBody>
          <a:bodyPr/>
          <a:lstStyle/>
          <a:p>
            <a:pPr algn="ctr"/>
            <a:r>
              <a:rPr lang="pl-PL" altLang="pl-PL" sz="1323" dirty="0"/>
              <a:t>Szacowanie trwałych użytków zielonych (TUZ)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l-PL" sz="945" dirty="0"/>
              <a:t> </a:t>
            </a:r>
            <a:r>
              <a:rPr lang="pl-PL" u="sng" dirty="0" smtClean="0"/>
              <a:t>Trwałe użytki zielone:</a:t>
            </a:r>
          </a:p>
          <a:p>
            <a:pPr marL="0" indent="0" algn="just">
              <a:buNone/>
              <a:defRPr/>
            </a:pPr>
            <a:endParaRPr lang="pl-PL" dirty="0" smtClean="0"/>
          </a:p>
          <a:p>
            <a:pPr algn="just">
              <a:buFontTx/>
              <a:buChar char="-"/>
              <a:defRPr/>
            </a:pPr>
            <a:r>
              <a:rPr lang="pl-PL" dirty="0" smtClean="0"/>
              <a:t>Łąka</a:t>
            </a:r>
          </a:p>
          <a:p>
            <a:pPr algn="just">
              <a:buFontTx/>
              <a:buChar char="-"/>
              <a:defRPr/>
            </a:pPr>
            <a:r>
              <a:rPr lang="pl-PL" dirty="0" smtClean="0"/>
              <a:t>Pastwisko</a:t>
            </a:r>
          </a:p>
          <a:p>
            <a:pPr algn="just">
              <a:buFontTx/>
              <a:buChar char="-"/>
              <a:defRPr/>
            </a:pPr>
            <a:r>
              <a:rPr lang="pl-PL" dirty="0" smtClean="0"/>
              <a:t>Typ użytkowania </a:t>
            </a:r>
            <a:r>
              <a:rPr lang="pl-PL" dirty="0" err="1" smtClean="0"/>
              <a:t>kośno</a:t>
            </a:r>
            <a:r>
              <a:rPr lang="pl-PL" dirty="0" smtClean="0"/>
              <a:t> – pastwiskowy</a:t>
            </a:r>
          </a:p>
          <a:p>
            <a:pPr marL="0" indent="0" algn="just"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31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19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90172" y="216006"/>
            <a:ext cx="3887629" cy="540015"/>
          </a:xfrm>
        </p:spPr>
        <p:txBody>
          <a:bodyPr/>
          <a:lstStyle/>
          <a:p>
            <a:r>
              <a:rPr lang="pl-PL" altLang="pl-PL" sz="1323" dirty="0"/>
              <a:t>Szacowanie trwałych użytków zielonych: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l-PL" dirty="0" smtClean="0"/>
          </a:p>
          <a:p>
            <a:pPr algn="just">
              <a:defRPr/>
            </a:pPr>
            <a:r>
              <a:rPr lang="pl-PL" u="sng" dirty="0" smtClean="0"/>
              <a:t>Utracona wartość plonu (siana lub zielonki) </a:t>
            </a:r>
            <a:r>
              <a:rPr lang="pl-PL" dirty="0" smtClean="0"/>
              <a:t>– </a:t>
            </a:r>
            <a:r>
              <a:rPr lang="pl-PL" sz="945" dirty="0"/>
              <a:t>na podstawie wydajności i cen skupu a w przypadku gdy nie jest prowadzony cenę rynkową z dnia ostatecznego szacowania szkody w rejonie powstania szkody.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 algn="just">
              <a:defRPr/>
            </a:pPr>
            <a:r>
              <a:rPr lang="pl-PL" u="sng" dirty="0" smtClean="0"/>
              <a:t>Koszt przywrócenia do stanu pierwotnego </a:t>
            </a:r>
            <a:r>
              <a:rPr lang="pl-PL" sz="945" dirty="0"/>
              <a:t>(na podstawie aktualnych cen prac agrotechnicznych oraz wartości rynkowej nasion do wysiania) – można skorzystać z opracowań ODR  - „Przykładowe kalkulacje kosztów produkcji”. </a:t>
            </a:r>
          </a:p>
        </p:txBody>
      </p:sp>
    </p:spTree>
    <p:extLst>
      <p:ext uri="{BB962C8B-B14F-4D97-AF65-F5344CB8AC3E}">
        <p14:creationId xmlns="" xmlns:p14="http://schemas.microsoft.com/office/powerpoint/2010/main" val="17345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5578" y="323900"/>
            <a:ext cx="215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latin typeface="Arial" pitchFamily="34" charset="0"/>
                <a:ea typeface="Adobe Fan Heiti Std B"/>
                <a:cs typeface="Arial" pitchFamily="34" charset="0"/>
              </a:rPr>
              <a:t>PODSTAWOWE ZAGADNIENIA PRAWNE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15980" y="756021"/>
            <a:ext cx="3887629" cy="2138308"/>
          </a:xfrm>
        </p:spPr>
        <p:txBody>
          <a:bodyPr>
            <a:normAutofit/>
          </a:bodyPr>
          <a:lstStyle/>
          <a:p>
            <a:r>
              <a:rPr lang="pl-PL" sz="945" dirty="0">
                <a:latin typeface="Arial" pitchFamily="34" charset="0"/>
                <a:cs typeface="Arial" pitchFamily="34" charset="0"/>
              </a:rPr>
              <a:t>Poszkodowany (właściciel, posiadacz, posiadacz upraw, posiadacz samoistny) – praktycznie wszystkie formy własności.</a:t>
            </a:r>
          </a:p>
          <a:p>
            <a:r>
              <a:rPr lang="pl-PL" sz="945" dirty="0" smtClean="0">
                <a:latin typeface="Arial" pitchFamily="34" charset="0"/>
                <a:cs typeface="Arial" pitchFamily="34" charset="0"/>
              </a:rPr>
              <a:t>Szkoda </a:t>
            </a:r>
            <a:r>
              <a:rPr lang="pl-PL" sz="945" dirty="0">
                <a:latin typeface="Arial" pitchFamily="34" charset="0"/>
                <a:cs typeface="Arial" pitchFamily="34" charset="0"/>
              </a:rPr>
              <a:t>łowiecka – szkoda w określonych przez ustawodawcę składnikach majątkowych (uprawy, płody rolne), spowodowana przez </a:t>
            </a:r>
            <a:r>
              <a:rPr lang="pl-PL" sz="945" b="1" dirty="0" smtClean="0">
                <a:latin typeface="Arial" pitchFamily="34" charset="0"/>
                <a:cs typeface="Arial" pitchFamily="34" charset="0"/>
              </a:rPr>
              <a:t>jelenie, sarny, daniele, dziki </a:t>
            </a:r>
            <a:r>
              <a:rPr lang="pl-PL" sz="945" dirty="0" smtClean="0">
                <a:latin typeface="Arial" pitchFamily="34" charset="0"/>
                <a:cs typeface="Arial" pitchFamily="34" charset="0"/>
              </a:rPr>
              <a:t>i łosie. </a:t>
            </a:r>
            <a:r>
              <a:rPr lang="pl-PL" sz="945" dirty="0">
                <a:latin typeface="Arial" pitchFamily="34" charset="0"/>
                <a:cs typeface="Arial" pitchFamily="34" charset="0"/>
              </a:rPr>
              <a:t>Spełnienie wszystkich warunków kwalifikuje szkodę jako łowiecką.</a:t>
            </a:r>
          </a:p>
          <a:p>
            <a:r>
              <a:rPr lang="pl-PL" sz="945" dirty="0">
                <a:latin typeface="Arial" pitchFamily="34" charset="0"/>
                <a:cs typeface="Arial" pitchFamily="34" charset="0"/>
              </a:rPr>
              <a:t>Uprawa rolna (Sąd Najwyższy, uchwałą z dnia 27 listopad 2007r.) – każda uprawa prowadzona na gruncie rolnym. Wyrok z dnia 20 styczeń 2005r. – Sąd Najwyższy stwierdził że uprawa rolna to wszelkie uprawy na gruncie rolnym stanowiące efekt działalności ludzkiej i powiązane ściśle z produkcyjną funkcją gruntu </a:t>
            </a:r>
          </a:p>
          <a:p>
            <a:pPr marL="0" indent="0">
              <a:buNone/>
            </a:pPr>
            <a:r>
              <a:rPr lang="pl-PL" sz="945" dirty="0">
                <a:latin typeface="Arial" pitchFamily="34" charset="0"/>
                <a:cs typeface="Arial" pitchFamily="34" charset="0"/>
              </a:rPr>
              <a:t>- np. uchwała Sądu Najwyższego 14 kwiecień 1994r – plantacja choinek prowadzona na gruncie rolnym jest uprawą rolną.</a:t>
            </a:r>
          </a:p>
        </p:txBody>
      </p:sp>
    </p:spTree>
    <p:extLst>
      <p:ext uri="{BB962C8B-B14F-4D97-AF65-F5344CB8AC3E}">
        <p14:creationId xmlns="" xmlns:p14="http://schemas.microsoft.com/office/powerpoint/2010/main" val="632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20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21491" y="251892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Szacowanie TUZ na gruncie - ustalenia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Określenie powierzchni całkowitej uprawy (ha)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Powierzchnia uprawy, która uległa uszkodzeniu (ha)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Procent zniszczenia uprawy na uszkodzonym obszarze (%)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Określenie powierzchni zredukowanej </a:t>
            </a:r>
            <a:r>
              <a:rPr lang="pl-PL" altLang="pl-PL" dirty="0" smtClean="0">
                <a:solidFill>
                  <a:srgbClr val="005023"/>
                </a:solidFill>
              </a:rPr>
              <a:t>[ B x C ]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Określenie plonu (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/ha)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Rozmiar szkody </a:t>
            </a:r>
            <a:r>
              <a:rPr lang="pl-PL" altLang="pl-PL" dirty="0" smtClean="0">
                <a:solidFill>
                  <a:srgbClr val="336600"/>
                </a:solidFill>
              </a:rPr>
              <a:t>[ D x E ]</a:t>
            </a:r>
          </a:p>
          <a:p>
            <a:pPr marL="215981" indent="-215981">
              <a:buFontTx/>
              <a:buAutoNum type="alphaUcPeriod"/>
            </a:pPr>
            <a:endParaRPr lang="pl-PL" altLang="pl-PL" dirty="0" smtClean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4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21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43570" y="321656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Określenie powierzchni zredukowanej na powierzchni uszkodzonej w TUZ 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15900" y="896938"/>
            <a:ext cx="3887788" cy="1515194"/>
          </a:xfrm>
        </p:spPr>
        <p:txBody>
          <a:bodyPr>
            <a:normAutofit fontScale="85000" lnSpcReduction="20000"/>
          </a:bodyPr>
          <a:lstStyle/>
          <a:p>
            <a:pPr marL="215981" indent="-215981">
              <a:buFontTx/>
              <a:buAutoNum type="alphaUcPeriod"/>
            </a:pPr>
            <a:r>
              <a:rPr lang="pl-PL" altLang="pl-PL" b="1" dirty="0" smtClean="0"/>
              <a:t>Pomiar długości i szerokości powierzchni uszkodzonej – </a:t>
            </a:r>
            <a:r>
              <a:rPr lang="pl-PL" altLang="pl-PL" sz="945" dirty="0"/>
              <a:t>powierzchnia uszkodzona w m</a:t>
            </a:r>
            <a:r>
              <a:rPr lang="pl-PL" altLang="pl-PL" sz="9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endParaRPr lang="pl-PL" altLang="pl-PL" sz="945" dirty="0"/>
          </a:p>
          <a:p>
            <a:pPr marL="215981" indent="-215981">
              <a:buFontTx/>
              <a:buAutoNum type="alphaUcPeriod"/>
            </a:pPr>
            <a:r>
              <a:rPr lang="pl-PL" altLang="pl-PL" b="1" dirty="0" smtClean="0"/>
              <a:t>Szacunkowy procent zniszczenia na pow. uszkodzonej</a:t>
            </a:r>
          </a:p>
          <a:p>
            <a:pPr marL="215981" indent="-215981">
              <a:buFontTx/>
              <a:buAutoNum type="alphaUcPeriod"/>
            </a:pPr>
            <a:r>
              <a:rPr lang="pl-PL" altLang="pl-PL" b="1" dirty="0" smtClean="0"/>
              <a:t> Powierzchnia zredukowana w m</a:t>
            </a:r>
            <a:r>
              <a:rPr lang="pl-PL" alt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pl-PL" altLang="pl-PL" b="1" dirty="0" smtClean="0"/>
              <a:t> (A x B)</a:t>
            </a:r>
          </a:p>
          <a:p>
            <a:pPr marL="215981" indent="-215981">
              <a:buFontTx/>
              <a:buAutoNum type="alphaUcPeriod"/>
            </a:pPr>
            <a:endParaRPr lang="pl-PL" altLang="pl-PL" b="1" dirty="0" smtClean="0"/>
          </a:p>
          <a:p>
            <a:pPr marL="215981" indent="-215981">
              <a:buFontTx/>
              <a:buAutoNum type="alphaUcPeriod"/>
            </a:pPr>
            <a:endParaRPr lang="pl-PL" altLang="pl-PL" b="1" dirty="0" smtClean="0"/>
          </a:p>
          <a:p>
            <a:pPr marL="215981" indent="-215981">
              <a:buNone/>
            </a:pPr>
            <a:r>
              <a:rPr lang="pl-PL" altLang="pl-PL" sz="945" b="1" dirty="0"/>
              <a:t>Najlepiej zrobić to w postaci tabeli</a:t>
            </a:r>
          </a:p>
          <a:p>
            <a:pPr marL="215981" indent="-215981">
              <a:buNone/>
            </a:pPr>
            <a:endParaRPr lang="pl-PL" altLang="pl-PL" sz="945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4485327"/>
              </p:ext>
            </p:extLst>
          </p:nvPr>
        </p:nvGraphicFramePr>
        <p:xfrm>
          <a:off x="215899" y="2334726"/>
          <a:ext cx="3887787" cy="645688"/>
        </p:xfrm>
        <a:graphic>
          <a:graphicData uri="http://schemas.openxmlformats.org/drawingml/2006/table">
            <a:tbl>
              <a:tblPr/>
              <a:tblGrid>
                <a:gridCol w="414697"/>
                <a:gridCol w="527011"/>
                <a:gridCol w="509732"/>
                <a:gridCol w="639325"/>
                <a:gridCol w="656604"/>
                <a:gridCol w="613407"/>
                <a:gridCol w="527011"/>
              </a:tblGrid>
              <a:tr h="4304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Działka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Długośc w metrach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Szerokość w metrach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Powierzchnia uszkodzona w m2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Szacunkowy procent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zniszczenia %</a:t>
                      </a:r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Powierzchnia zredukowana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 m2</a:t>
                      </a:r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Numer powierzchni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914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22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94568" y="216006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PLON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altLang="pl-PL" b="1" u="sng" dirty="0" smtClean="0"/>
              <a:t>Siano:</a:t>
            </a:r>
          </a:p>
          <a:p>
            <a:pPr marL="0" indent="0">
              <a:buNone/>
            </a:pPr>
            <a:r>
              <a:rPr lang="pl-PL" altLang="pl-PL" dirty="0" smtClean="0"/>
              <a:t>I pokos – 20-30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 (40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/ha)</a:t>
            </a:r>
          </a:p>
          <a:p>
            <a:pPr marL="0" indent="0">
              <a:buNone/>
            </a:pPr>
            <a:r>
              <a:rPr lang="pl-PL" altLang="pl-PL" dirty="0" smtClean="0"/>
              <a:t>II pokos – 10 – 20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pPr marL="0" indent="0">
              <a:buNone/>
            </a:pPr>
            <a:r>
              <a:rPr lang="pl-PL" altLang="pl-PL" dirty="0" smtClean="0"/>
              <a:t>III pokos (ewentualny) – do 10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pPr marL="0" indent="0">
              <a:buNone/>
            </a:pPr>
            <a:endParaRPr lang="pl-PL" altLang="pl-PL" dirty="0" smtClean="0"/>
          </a:p>
          <a:p>
            <a:pPr marL="0" indent="0">
              <a:buNone/>
            </a:pPr>
            <a:r>
              <a:rPr lang="pl-PL" altLang="pl-PL" b="1" u="sng" dirty="0" smtClean="0"/>
              <a:t>Zielonka</a:t>
            </a:r>
          </a:p>
          <a:p>
            <a:pPr marL="0" indent="0">
              <a:buNone/>
            </a:pPr>
            <a:r>
              <a:rPr lang="pl-PL" altLang="pl-PL" dirty="0" smtClean="0"/>
              <a:t>I pokos – 140 -160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pPr marL="0" indent="0">
              <a:buNone/>
            </a:pPr>
            <a:r>
              <a:rPr lang="pl-PL" altLang="pl-PL" dirty="0" smtClean="0"/>
              <a:t>II pokos – 100 -140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pPr marL="0" indent="0">
              <a:buNone/>
            </a:pPr>
            <a:r>
              <a:rPr lang="pl-PL" altLang="pl-PL" dirty="0" smtClean="0"/>
              <a:t>III pokos (ewentualny) – do 60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</p:txBody>
      </p:sp>
    </p:spTree>
    <p:extLst>
      <p:ext uri="{BB962C8B-B14F-4D97-AF65-F5344CB8AC3E}">
        <p14:creationId xmlns="" xmlns:p14="http://schemas.microsoft.com/office/powerpoint/2010/main" val="29697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23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1512" dirty="0"/>
              <a:t>Ceny </a:t>
            </a:r>
            <a:r>
              <a:rPr lang="pl-PL" altLang="pl-PL" sz="1512" dirty="0" smtClean="0"/>
              <a:t>– szacunkowe</a:t>
            </a:r>
            <a:endParaRPr lang="pl-PL" altLang="pl-PL" sz="1512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pl-PL" altLang="pl-PL" b="1" u="sng" dirty="0" smtClean="0"/>
              <a:t>Ceny siana od 20 do 40 zł/</a:t>
            </a:r>
            <a:r>
              <a:rPr lang="pl-PL" altLang="pl-PL" b="1" u="sng" dirty="0" err="1" smtClean="0"/>
              <a:t>dt</a:t>
            </a:r>
            <a:endParaRPr lang="pl-PL" altLang="pl-PL" b="1" u="sng" dirty="0" smtClean="0"/>
          </a:p>
          <a:p>
            <a:pPr marL="0" indent="0" algn="just">
              <a:buNone/>
              <a:defRPr/>
            </a:pPr>
            <a:endParaRPr lang="pl-PL" altLang="pl-PL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l-PL" altLang="pl-PL" b="1" u="sng" dirty="0" smtClean="0"/>
              <a:t>Ceny zielonki od 6 do 10 zł/</a:t>
            </a:r>
            <a:r>
              <a:rPr lang="pl-PL" altLang="pl-PL" b="1" u="sng" dirty="0" err="1" smtClean="0"/>
              <a:t>dt</a:t>
            </a:r>
            <a:r>
              <a:rPr lang="pl-PL" altLang="pl-PL" b="1" u="sng" dirty="0" smtClean="0"/>
              <a:t>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l-PL" altLang="pl-PL" b="1" dirty="0"/>
          </a:p>
          <a:p>
            <a:pPr algn="just">
              <a:buFont typeface="Wingdings" pitchFamily="2" charset="2"/>
              <a:buChar char="ü"/>
              <a:defRPr/>
            </a:pPr>
            <a:endParaRPr lang="pl-PL" altLang="pl-PL" dirty="0" smtClean="0"/>
          </a:p>
          <a:p>
            <a:pPr marL="0" indent="0" algn="just">
              <a:buNone/>
              <a:defRPr/>
            </a:pPr>
            <a:r>
              <a:rPr lang="pl-PL" altLang="pl-PL" dirty="0" smtClean="0"/>
              <a:t>Cena uzależniona jest od jakości (składu gatunkowego traw) i w zależności od miejsca wystąpienia szkody.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l-PL" altLang="pl-PL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pl-PL" altLang="pl-PL" dirty="0" smtClean="0"/>
              <a:t>Można stwierdzić, że niski plon powinien iść w parze z niską ceną (niski plon to słaba jakość siana lub zielonki)</a:t>
            </a:r>
          </a:p>
        </p:txBody>
      </p:sp>
    </p:spTree>
    <p:extLst>
      <p:ext uri="{BB962C8B-B14F-4D97-AF65-F5344CB8AC3E}">
        <p14:creationId xmlns="" xmlns:p14="http://schemas.microsoft.com/office/powerpoint/2010/main" val="36567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24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90172" y="227471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Wartość utraconego plonu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15900" y="766763"/>
            <a:ext cx="3887788" cy="21383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pl-PL" dirty="0" smtClean="0"/>
          </a:p>
          <a:p>
            <a:pPr>
              <a:defRPr/>
            </a:pPr>
            <a:r>
              <a:rPr lang="pl-PL" sz="1323" dirty="0"/>
              <a:t>Rozmiar szkody = </a:t>
            </a:r>
            <a:r>
              <a:rPr lang="pl-PL" dirty="0" smtClean="0"/>
              <a:t>pow. zredukowana x plon</a:t>
            </a:r>
          </a:p>
          <a:p>
            <a:pPr marL="0" indent="0">
              <a:buNone/>
              <a:defRPr/>
            </a:pPr>
            <a:r>
              <a:rPr lang="pl-PL" b="1" dirty="0"/>
              <a:t> </a:t>
            </a:r>
            <a:r>
              <a:rPr lang="pl-PL" b="1" dirty="0" smtClean="0"/>
              <a:t>                                   X</a:t>
            </a:r>
            <a:endParaRPr lang="pl-PL" b="1" dirty="0"/>
          </a:p>
          <a:p>
            <a:pPr>
              <a:defRPr/>
            </a:pPr>
            <a:r>
              <a:rPr lang="pl-PL" sz="1323" dirty="0"/>
              <a:t>Cena skupu/rynkowa (zł/</a:t>
            </a:r>
            <a:r>
              <a:rPr lang="pl-PL" sz="1323" dirty="0" err="1"/>
              <a:t>dt</a:t>
            </a:r>
            <a:r>
              <a:rPr lang="pl-PL" sz="1323" dirty="0"/>
              <a:t>)</a:t>
            </a:r>
          </a:p>
          <a:p>
            <a:pPr marL="0" indent="0">
              <a:buNone/>
              <a:defRPr/>
            </a:pPr>
            <a:r>
              <a:rPr lang="pl-PL" b="1" dirty="0" smtClean="0"/>
              <a:t>                                     -</a:t>
            </a:r>
            <a:endParaRPr lang="pl-PL" b="1" dirty="0"/>
          </a:p>
          <a:p>
            <a:pPr>
              <a:defRPr/>
            </a:pPr>
            <a:r>
              <a:rPr lang="pl-PL" sz="1323" dirty="0"/>
              <a:t>Nieponiesione koszty zbioru, transportu, przechowywania (zł.) – przy TUZ średnio 10-20 %</a:t>
            </a:r>
          </a:p>
          <a:p>
            <a:pPr>
              <a:defRPr/>
            </a:pPr>
            <a:endParaRPr lang="pl-PL" sz="1323" dirty="0"/>
          </a:p>
          <a:p>
            <a:pPr marL="0" indent="0">
              <a:buNone/>
              <a:defRPr/>
            </a:pPr>
            <a:r>
              <a:rPr lang="pl-PL" sz="1323" u="sng" dirty="0"/>
              <a:t>Przykład:</a:t>
            </a:r>
            <a:r>
              <a:rPr lang="pl-PL" sz="1323" dirty="0"/>
              <a:t>  (0,5 ha x 30 </a:t>
            </a:r>
            <a:r>
              <a:rPr lang="pl-PL" sz="1323" dirty="0" err="1"/>
              <a:t>dt</a:t>
            </a:r>
            <a:r>
              <a:rPr lang="pl-PL" sz="1323" dirty="0"/>
              <a:t>) x 35 zł/</a:t>
            </a:r>
            <a:r>
              <a:rPr lang="pl-PL" sz="1323" dirty="0" err="1"/>
              <a:t>dt</a:t>
            </a:r>
            <a:r>
              <a:rPr lang="pl-PL" sz="1323" dirty="0"/>
              <a:t> – 10 % = </a:t>
            </a:r>
            <a:r>
              <a:rPr lang="pl-PL" sz="1323" b="1" dirty="0"/>
              <a:t>472,50 zł. </a:t>
            </a:r>
          </a:p>
        </p:txBody>
      </p:sp>
    </p:spTree>
    <p:extLst>
      <p:ext uri="{BB962C8B-B14F-4D97-AF65-F5344CB8AC3E}">
        <p14:creationId xmlns="" xmlns:p14="http://schemas.microsoft.com/office/powerpoint/2010/main" val="36011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25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7816" y="251892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Koszt przywrócenia do stanu pierwotnego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49238" y="758825"/>
            <a:ext cx="3886200" cy="2138363"/>
          </a:xfrm>
        </p:spPr>
        <p:txBody>
          <a:bodyPr/>
          <a:lstStyle/>
          <a:p>
            <a:pPr>
              <a:defRPr/>
            </a:pPr>
            <a:endParaRPr lang="pl-PL" dirty="0" smtClean="0"/>
          </a:p>
          <a:p>
            <a:pPr>
              <a:defRPr/>
            </a:pPr>
            <a:r>
              <a:rPr lang="pl-PL" sz="1512" dirty="0"/>
              <a:t>Metoda podsiewu </a:t>
            </a:r>
          </a:p>
          <a:p>
            <a:pPr>
              <a:defRPr/>
            </a:pPr>
            <a:endParaRPr lang="pl-PL" sz="1512" dirty="0"/>
          </a:p>
          <a:p>
            <a:pPr>
              <a:defRPr/>
            </a:pPr>
            <a:r>
              <a:rPr lang="pl-PL" sz="1512" dirty="0"/>
              <a:t>Metoda pełnej uprawy </a:t>
            </a:r>
            <a:r>
              <a:rPr lang="pl-PL" sz="1323" dirty="0"/>
              <a:t>(pełnej rekultywacji) </a:t>
            </a:r>
          </a:p>
          <a:p>
            <a:pPr>
              <a:defRPr/>
            </a:pPr>
            <a:endParaRPr lang="pl-PL" sz="1323" dirty="0"/>
          </a:p>
          <a:p>
            <a:pPr marL="0" indent="0">
              <a:buNone/>
              <a:defRPr/>
            </a:pPr>
            <a:endParaRPr lang="pl-PL" sz="1323" dirty="0"/>
          </a:p>
          <a:p>
            <a:pPr marL="0" indent="0" algn="just">
              <a:buNone/>
              <a:defRPr/>
            </a:pPr>
            <a:r>
              <a:rPr lang="pl-PL" sz="945" dirty="0"/>
              <a:t>Powyższe metody stosuje się w zależności od % zniszczenia powierzchni. </a:t>
            </a:r>
          </a:p>
          <a:p>
            <a:pPr marL="0" indent="0" algn="just">
              <a:buNone/>
              <a:defRPr/>
            </a:pPr>
            <a:r>
              <a:rPr lang="pl-PL" sz="945" dirty="0"/>
              <a:t>Powyżej 80 % zniszczenia zalecana </a:t>
            </a:r>
            <a:r>
              <a:rPr lang="pl-PL" sz="945" u="sng" dirty="0"/>
              <a:t>metoda pełnej rekultywacji</a:t>
            </a:r>
            <a:r>
              <a:rPr lang="pl-PL" sz="945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012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26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80" y="207028"/>
            <a:ext cx="3887629" cy="540015"/>
          </a:xfrm>
        </p:spPr>
        <p:txBody>
          <a:bodyPr/>
          <a:lstStyle/>
          <a:p>
            <a:pPr algn="ctr"/>
            <a:r>
              <a:rPr lang="pl-PL" altLang="pl-PL" sz="1323"/>
              <a:t>Metoda podsiewu - przykład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15981" indent="-215981">
              <a:buFontTx/>
              <a:buAutoNum type="arabicPeriod"/>
              <a:defRPr/>
            </a:pPr>
            <a:r>
              <a:rPr lang="pl-PL" dirty="0" smtClean="0"/>
              <a:t>Bronowanie broną ciężką – 1 - </a:t>
            </a:r>
            <a:r>
              <a:rPr lang="pl-PL" dirty="0" err="1" smtClean="0"/>
              <a:t>godz</a:t>
            </a:r>
            <a:r>
              <a:rPr lang="pl-PL" dirty="0" smtClean="0"/>
              <a:t>/ha</a:t>
            </a:r>
          </a:p>
          <a:p>
            <a:pPr marL="215981" indent="-215981">
              <a:buFontTx/>
              <a:buAutoNum type="arabicPeriod"/>
              <a:defRPr/>
            </a:pPr>
            <a:r>
              <a:rPr lang="pl-PL" dirty="0" smtClean="0"/>
              <a:t>Nasiona traw – 7 -15 kg/ha – cena od 15 do 20 zł./kg</a:t>
            </a:r>
          </a:p>
          <a:p>
            <a:pPr marL="215981" indent="-215981">
              <a:buFontTx/>
              <a:buAutoNum type="arabicPeriod"/>
              <a:defRPr/>
            </a:pPr>
            <a:r>
              <a:rPr lang="pl-PL" dirty="0" smtClean="0"/>
              <a:t>Siew mechaniczny (1 </a:t>
            </a:r>
            <a:r>
              <a:rPr lang="pl-PL" dirty="0" err="1" smtClean="0"/>
              <a:t>godz</a:t>
            </a:r>
            <a:r>
              <a:rPr lang="pl-PL" dirty="0" smtClean="0"/>
              <a:t>/ha) lub ręczny (2 - 4 </a:t>
            </a:r>
            <a:r>
              <a:rPr lang="pl-PL" dirty="0" err="1" smtClean="0"/>
              <a:t>godz</a:t>
            </a:r>
            <a:r>
              <a:rPr lang="pl-PL" dirty="0" smtClean="0"/>
              <a:t>/ha) – opcjonalnie  </a:t>
            </a:r>
          </a:p>
          <a:p>
            <a:pPr marL="215981" indent="-215981">
              <a:buFontTx/>
              <a:buAutoNum type="arabicPeriod"/>
              <a:defRPr/>
            </a:pPr>
            <a:r>
              <a:rPr lang="pl-PL" dirty="0" smtClean="0"/>
              <a:t>Wałowanie  - 1 </a:t>
            </a:r>
            <a:r>
              <a:rPr lang="pl-PL" dirty="0" err="1" smtClean="0"/>
              <a:t>godz</a:t>
            </a:r>
            <a:r>
              <a:rPr lang="pl-PL" dirty="0" smtClean="0"/>
              <a:t>/ha</a:t>
            </a:r>
          </a:p>
          <a:p>
            <a:pPr marL="215981" indent="-215981">
              <a:buFontTx/>
              <a:buAutoNum type="arabicPeriod"/>
              <a:defRPr/>
            </a:pPr>
            <a:endParaRPr lang="pl-PL" dirty="0"/>
          </a:p>
          <a:p>
            <a:pPr marL="0" indent="0">
              <a:buNone/>
              <a:defRPr/>
            </a:pPr>
            <a:endParaRPr lang="pl-PL" dirty="0" smtClean="0"/>
          </a:p>
          <a:p>
            <a:pPr marL="0" indent="0">
              <a:buNone/>
              <a:defRPr/>
            </a:pPr>
            <a:r>
              <a:rPr lang="pl-PL" dirty="0" smtClean="0"/>
              <a:t>Przywrócenie do stanu pierwotnego – 400 -700 zł.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731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27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80" y="184488"/>
            <a:ext cx="3887629" cy="540015"/>
          </a:xfrm>
        </p:spPr>
        <p:txBody>
          <a:bodyPr/>
          <a:lstStyle/>
          <a:p>
            <a:pPr algn="ctr"/>
            <a:r>
              <a:rPr lang="pl-PL" altLang="pl-PL" sz="1512" dirty="0"/>
              <a:t>Metoda podsiewu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altLang="pl-PL" dirty="0" smtClean="0"/>
          </a:p>
          <a:p>
            <a:pPr marL="0" indent="0">
              <a:buNone/>
            </a:pPr>
            <a:endParaRPr lang="pl-PL" altLang="pl-PL" dirty="0" smtClean="0"/>
          </a:p>
          <a:p>
            <a:pPr marL="0" indent="0">
              <a:buNone/>
            </a:pPr>
            <a:endParaRPr lang="pl-PL" altLang="pl-PL" dirty="0" smtClean="0"/>
          </a:p>
          <a:p>
            <a:pPr marL="0" indent="0">
              <a:buNone/>
            </a:pPr>
            <a:r>
              <a:rPr lang="pl-PL" altLang="pl-PL" sz="1512" u="sng" dirty="0"/>
              <a:t>Przy zniszczeniach do 10 %  </a:t>
            </a:r>
            <a:r>
              <a:rPr lang="pl-PL" altLang="pl-PL" sz="1512" dirty="0"/>
              <a:t>- wyrównanie ręczne  przez motyczenie z zakupem trawy  - ok. 200-250 zł.</a:t>
            </a:r>
          </a:p>
        </p:txBody>
      </p:sp>
    </p:spTree>
    <p:extLst>
      <p:ext uri="{BB962C8B-B14F-4D97-AF65-F5344CB8AC3E}">
        <p14:creationId xmlns="" xmlns:p14="http://schemas.microsoft.com/office/powerpoint/2010/main" val="24353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28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15979" y="251892"/>
            <a:ext cx="3887629" cy="540015"/>
          </a:xfrm>
        </p:spPr>
        <p:txBody>
          <a:bodyPr>
            <a:normAutofit/>
          </a:bodyPr>
          <a:lstStyle/>
          <a:p>
            <a:pPr algn="ctr"/>
            <a:r>
              <a:rPr lang="pl-PL" altLang="pl-PL" sz="1323" dirty="0"/>
              <a:t>Metoda pełnej rekultywacji – </a:t>
            </a:r>
            <a:r>
              <a:rPr lang="pl-PL" altLang="pl-PL" sz="1134" dirty="0"/>
              <a:t>zniszczenia powyżej 80 % powierzchni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5981" indent="-215981">
              <a:buFontTx/>
              <a:buAutoNum type="arabicPeriod"/>
            </a:pPr>
            <a:r>
              <a:rPr lang="pl-PL" altLang="pl-PL" dirty="0" smtClean="0"/>
              <a:t>Talerzowanie lub orka lub glebogryzarka lub kultywatorowanie  - 2 godz./ha</a:t>
            </a:r>
          </a:p>
          <a:p>
            <a:pPr marL="215981" indent="-215981">
              <a:buFontTx/>
              <a:buAutoNum type="arabicPeriod"/>
            </a:pPr>
            <a:r>
              <a:rPr lang="pl-PL" altLang="pl-PL" dirty="0" smtClean="0"/>
              <a:t>Bronowanie broną ciężką – 1-2 godz./ha</a:t>
            </a:r>
          </a:p>
          <a:p>
            <a:pPr marL="215981" indent="-215981">
              <a:buFontTx/>
              <a:buAutoNum type="arabicPeriod"/>
            </a:pPr>
            <a:r>
              <a:rPr lang="pl-PL" altLang="pl-PL" dirty="0" smtClean="0"/>
              <a:t>Nasiona traw – 20 -25 kg/ha</a:t>
            </a:r>
          </a:p>
          <a:p>
            <a:pPr marL="215981" indent="-215981">
              <a:buFontTx/>
              <a:buAutoNum type="arabicPeriod"/>
            </a:pPr>
            <a:r>
              <a:rPr lang="pl-PL" altLang="pl-PL" dirty="0" smtClean="0"/>
              <a:t>Siew mechaniczny – 1 godz./ha</a:t>
            </a:r>
          </a:p>
          <a:p>
            <a:pPr marL="215981" indent="-215981">
              <a:buFontTx/>
              <a:buAutoNum type="arabicPeriod"/>
            </a:pPr>
            <a:r>
              <a:rPr lang="pl-PL" altLang="pl-PL" dirty="0" smtClean="0"/>
              <a:t>Wałowanie – 1 godz./ha</a:t>
            </a:r>
          </a:p>
          <a:p>
            <a:pPr marL="215981" indent="-215981">
              <a:buFontTx/>
              <a:buAutoNum type="arabicPeriod"/>
            </a:pPr>
            <a:endParaRPr lang="pl-PL" altLang="pl-PL" dirty="0" smtClean="0"/>
          </a:p>
          <a:p>
            <a:pPr marL="215981" indent="-215981">
              <a:buNone/>
            </a:pPr>
            <a:r>
              <a:rPr lang="pl-PL" altLang="pl-PL" dirty="0" smtClean="0"/>
              <a:t>Wartość rekultywacji ok. 1 200 – 1 500 zł/ha </a:t>
            </a:r>
          </a:p>
          <a:p>
            <a:pPr marL="215981" indent="-215981">
              <a:buNone/>
            </a:pPr>
            <a:endParaRPr lang="pl-PL" alt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29102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97" y="8999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29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842" y="457379"/>
            <a:ext cx="3567340" cy="2554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7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9594" y="395908"/>
            <a:ext cx="381642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Arial" pitchFamily="34" charset="0"/>
                <a:cs typeface="Arial" pitchFamily="34" charset="0"/>
              </a:rPr>
              <a:t>Możliwość oderwania  pojęcia uprawy rolnej od gruntu rolnego stanowi ustawa z dnia 3 lutego 1995r o ochronie gruntów rolnych i leśnych. W myśl ustawy gruntami rolnymi są: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Określone w ewidencji jako użytki rolne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stawami rybnymi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budynkami gospodarstw rolnych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budynkami i urządzeniami produkcji rolnej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parkami wiejskimi, </a:t>
            </a:r>
            <a:r>
              <a:rPr lang="pl-PL" sz="1000" dirty="0" err="1">
                <a:latin typeface="Arial" pitchFamily="34" charset="0"/>
                <a:cs typeface="Arial" pitchFamily="34" charset="0"/>
              </a:rPr>
              <a:t>zadrzewieniami</a:t>
            </a:r>
            <a:r>
              <a:rPr lang="pl-PL" sz="1000" dirty="0">
                <a:latin typeface="Arial" pitchFamily="34" charset="0"/>
                <a:cs typeface="Arial" pitchFamily="34" charset="0"/>
              </a:rPr>
              <a:t>, pod pasami przeciwwietrznymi i urządzeniami przeciw erozyjnymi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rodzinnymi ogrodami działkowymi i botanicznymi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urządzeniami melioracyjnymi, przeciwpowodziowymi, zaopatrzenia rolnictwa w wodę, ściekowymi itp.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Zrekultywowane dla rolnictwa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torfowiskami i oczkami wodnymi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drogami dojazdowymi do gruntów rolnych.</a:t>
            </a:r>
          </a:p>
          <a:p>
            <a:r>
              <a:rPr lang="pl-PL" sz="1000" dirty="0">
                <a:latin typeface="Arial" pitchFamily="34" charset="0"/>
                <a:cs typeface="Arial" pitchFamily="34" charset="0"/>
              </a:rPr>
              <a:t>Jak widać gruntem rolnym jest grunt którego przynależność wynika nie tylko z ewidencji.</a:t>
            </a:r>
          </a:p>
        </p:txBody>
      </p:sp>
    </p:spTree>
    <p:extLst>
      <p:ext uri="{BB962C8B-B14F-4D97-AF65-F5344CB8AC3E}">
        <p14:creationId xmlns="" xmlns:p14="http://schemas.microsoft.com/office/powerpoint/2010/main" val="28919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30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390" y="360388"/>
            <a:ext cx="3490430" cy="2664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47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31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225" y="379799"/>
            <a:ext cx="3447370" cy="2679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2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32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224204" y="313902"/>
            <a:ext cx="3879405" cy="556043"/>
          </a:xfrm>
        </p:spPr>
        <p:txBody>
          <a:bodyPr>
            <a:noAutofit/>
          </a:bodyPr>
          <a:lstStyle/>
          <a:p>
            <a:pPr algn="ctr"/>
            <a:r>
              <a:rPr lang="pl-PL" sz="1701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SZACOWANIE PLONU RZEPAKU ORAZ ROŚLIN STRĄCZKOWYCH</a:t>
            </a:r>
            <a:endParaRPr lang="pl-PL" sz="1701" dirty="0">
              <a:solidFill>
                <a:schemeClr val="accent5">
                  <a:lumMod val="60000"/>
                  <a:lumOff val="40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59594" y="1093821"/>
            <a:ext cx="3527991" cy="1706333"/>
          </a:xfrm>
        </p:spPr>
        <p:txBody>
          <a:bodyPr>
            <a:normAutofit fontScale="92500"/>
          </a:bodyPr>
          <a:lstStyle/>
          <a:p>
            <a:pPr algn="ctr"/>
            <a:endParaRPr lang="pl-PL" sz="1323" b="1" dirty="0"/>
          </a:p>
          <a:p>
            <a:pPr algn="ctr"/>
            <a:r>
              <a:rPr lang="pl-PL" sz="1323" b="1" dirty="0">
                <a:latin typeface="Adobe Fan Heiti Std B" pitchFamily="34" charset="-128"/>
                <a:ea typeface="Adobe Fan Heiti Std B" pitchFamily="34" charset="-128"/>
              </a:rPr>
              <a:t>SLNR = SLŁ ∙ SLN</a:t>
            </a:r>
          </a:p>
          <a:p>
            <a:pPr algn="ctr"/>
            <a:endParaRPr lang="pl-PL" sz="1323" dirty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pl-PL" sz="1323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SLN</a:t>
            </a:r>
            <a:r>
              <a:rPr lang="pl-PL" sz="1323" dirty="0">
                <a:latin typeface="Adobe Fan Heiti Std B" pitchFamily="34" charset="-128"/>
                <a:ea typeface="Adobe Fan Heiti Std B" pitchFamily="34" charset="-128"/>
              </a:rPr>
              <a:t> – średnia liczba łuszczyn lub strąków na roślinę</a:t>
            </a:r>
          </a:p>
          <a:p>
            <a:pPr algn="ctr"/>
            <a:endParaRPr lang="pl-PL" sz="1323" dirty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pl-PL" sz="1323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SLN</a:t>
            </a:r>
            <a:r>
              <a:rPr lang="pl-PL" sz="1323" dirty="0">
                <a:latin typeface="Adobe Fan Heiti Std B" pitchFamily="34" charset="-128"/>
                <a:ea typeface="Adobe Fan Heiti Std B" pitchFamily="34" charset="-128"/>
              </a:rPr>
              <a:t> – średnia liczba nasion w łuszczynie lub w strąku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021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33</a:t>
            </a:fld>
            <a:endParaRPr lang="pl-PL" sz="525" dirty="0">
              <a:solidFill>
                <a:srgbClr val="015F5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-446" y="360898"/>
                <a:ext cx="3887629" cy="2236837"/>
              </a:xfrm>
            </p:spPr>
            <p:txBody>
              <a:bodyPr/>
              <a:lstStyle/>
              <a:p>
                <a:pPr algn="ctr"/>
                <a:endParaRPr lang="pl-PL" b="1" dirty="0" smtClean="0"/>
              </a:p>
              <a:p>
                <a:pPr algn="ctr"/>
                <a:endParaRPr lang="pl-PL" b="1" dirty="0" smtClean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MNR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32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323" b="1" i="1">
                            <a:latin typeface="Cambria Math"/>
                          </a:rPr>
                          <m:t>𝑺𝑳𝑵𝑹</m:t>
                        </m:r>
                        <m:r>
                          <a:rPr lang="pl-PL" sz="1323" b="1" i="1">
                            <a:latin typeface="Cambria Math"/>
                          </a:rPr>
                          <m:t> ∙</m:t>
                        </m:r>
                        <m:r>
                          <a:rPr lang="pl-PL" sz="1323" b="1" i="1">
                            <a:latin typeface="Cambria Math"/>
                          </a:rPr>
                          <m:t>𝑴𝑻𝑵</m:t>
                        </m:r>
                      </m:num>
                      <m:den>
                        <m:r>
                          <a:rPr lang="pl-PL" sz="1323" b="1" i="1">
                            <a:latin typeface="Cambria Math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 (g)</a:t>
                </a:r>
              </a:p>
              <a:p>
                <a:pPr algn="ctr"/>
                <a:endParaRPr lang="pl-PL" sz="1323" b="1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SLNR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średnia liczba nasion na roślinę</a:t>
                </a:r>
              </a:p>
              <a:p>
                <a:pPr algn="ctr"/>
                <a:endParaRPr lang="pl-PL" sz="1323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MTN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masa tysiąca nasion (g)</a:t>
                </a:r>
              </a:p>
              <a:p>
                <a:endParaRPr lang="pl-PL" sz="1323" dirty="0">
                  <a:latin typeface="Adobe Fan Heiti Std B" pitchFamily="34" charset="-128"/>
                  <a:ea typeface="Adobe Fan Heiti Std B" pitchFamily="34" charset="-128"/>
                </a:endParaRPr>
              </a:p>
            </p:txBody>
          </p:sp>
        </mc:Choice>
        <mc:Fallback>
          <p:sp>
            <p:nvSpPr>
              <p:cNvPr id="5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46" y="360898"/>
                <a:ext cx="3887629" cy="2236837"/>
              </a:xfr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410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34</a:t>
            </a:fld>
            <a:endParaRPr lang="pl-PL" sz="525" dirty="0">
              <a:solidFill>
                <a:srgbClr val="015F5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15980" y="756021"/>
                <a:ext cx="3887629" cy="2138308"/>
              </a:xfrm>
            </p:spPr>
            <p:txBody>
              <a:bodyPr/>
              <a:lstStyle/>
              <a:p>
                <a:pPr algn="ctr"/>
                <a:endParaRPr lang="pl-PL" b="1" dirty="0" smtClean="0"/>
              </a:p>
              <a:p>
                <a:pPr algn="ctr"/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PLON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32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323" b="1" i="1">
                            <a:latin typeface="Cambria Math"/>
                          </a:rPr>
                          <m:t>𝑶𝑹</m:t>
                        </m:r>
                        <m:r>
                          <a:rPr lang="pl-PL" sz="1323" b="1" i="1">
                            <a:latin typeface="Cambria Math"/>
                          </a:rPr>
                          <m:t> ∙</m:t>
                        </m:r>
                        <m:r>
                          <a:rPr lang="pl-PL" sz="1323" b="1" i="1">
                            <a:latin typeface="Cambria Math"/>
                            <a:ea typeface="Cambria Math"/>
                          </a:rPr>
                          <m:t>𝑴𝑵𝑹</m:t>
                        </m:r>
                      </m:num>
                      <m:den>
                        <m:r>
                          <a:rPr lang="pl-PL" sz="1323" b="1" i="1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 ∙ (1-WS) [</a:t>
                </a:r>
                <a:r>
                  <a:rPr lang="pl-PL" sz="1323" b="1" dirty="0" err="1">
                    <a:latin typeface="Adobe Fan Heiti Std B" pitchFamily="34" charset="-128"/>
                    <a:ea typeface="Adobe Fan Heiti Std B" pitchFamily="34" charset="-128"/>
                  </a:rPr>
                  <a:t>dt</a:t>
                </a:r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/ha]</a:t>
                </a:r>
              </a:p>
              <a:p>
                <a:pPr algn="ctr"/>
                <a:endParaRPr lang="pl-PL" sz="1323" b="1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OR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obsada roślin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32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323" i="1">
                            <a:latin typeface="Cambria Math"/>
                          </a:rPr>
                          <m:t>1</m:t>
                        </m:r>
                        <m:r>
                          <a:rPr lang="pl-PL" sz="1323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l-PL" sz="1323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l-PL" sz="1323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MNR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masa nasion na roślinie</a:t>
                </a: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WS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straty wyrażone ułamkiem dziesiętnym</a:t>
                </a:r>
              </a:p>
              <a:p>
                <a:pPr algn="ctr"/>
                <a:endParaRPr lang="pl-PL" dirty="0"/>
              </a:p>
            </p:txBody>
          </p:sp>
        </mc:Choice>
        <mc:Fallback>
          <p:sp>
            <p:nvSpPr>
              <p:cNvPr id="5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80" y="756021"/>
                <a:ext cx="3887629" cy="2138308"/>
              </a:xfr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84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35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7586" y="374665"/>
            <a:ext cx="3887629" cy="445571"/>
          </a:xfrm>
        </p:spPr>
        <p:txBody>
          <a:bodyPr>
            <a:noAutofit/>
          </a:bodyPr>
          <a:lstStyle/>
          <a:p>
            <a:pPr algn="ctr"/>
            <a:r>
              <a:rPr lang="pl-PL" sz="1701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SZACOWANIE PLONU ZIEMNIAKA</a:t>
            </a:r>
            <a:endParaRPr lang="pl-PL" sz="1701" dirty="0">
              <a:solidFill>
                <a:schemeClr val="accent5">
                  <a:lumMod val="40000"/>
                  <a:lumOff val="60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15980" y="756021"/>
                <a:ext cx="3887629" cy="2138308"/>
              </a:xfrm>
            </p:spPr>
            <p:txBody>
              <a:bodyPr>
                <a:normAutofit/>
              </a:bodyPr>
              <a:lstStyle/>
              <a:p>
                <a:pPr algn="ctr"/>
                <a:endParaRPr lang="pl-PL" sz="1890" b="1" dirty="0"/>
              </a:p>
              <a:p>
                <a:pPr algn="ctr"/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PLON = PPB ∙ OR ∙ (100-S) [</a:t>
                </a:r>
                <a:r>
                  <a:rPr lang="pl-PL" sz="1323" b="1" dirty="0" err="1">
                    <a:latin typeface="Adobe Fan Heiti Std B" pitchFamily="34" charset="-128"/>
                    <a:ea typeface="Adobe Fan Heiti Std B" pitchFamily="34" charset="-128"/>
                  </a:rPr>
                  <a:t>dt</a:t>
                </a:r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/ha]</a:t>
                </a:r>
              </a:p>
              <a:p>
                <a:pPr algn="ctr"/>
                <a:endParaRPr lang="pl-PL" sz="1323" b="1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PPB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przeciętny plon bulw z 1 rośliny (krzak) (kg)</a:t>
                </a: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OR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obsada roślin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32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323" i="1">
                            <a:latin typeface="Cambria Math"/>
                          </a:rPr>
                          <m:t>𝑠𝑧𝑡</m:t>
                        </m:r>
                        <m:r>
                          <a:rPr lang="pl-PL" sz="1323" i="1">
                            <a:latin typeface="Cambria Math"/>
                          </a:rPr>
                          <m:t>./</m:t>
                        </m:r>
                        <m:r>
                          <a:rPr lang="pl-PL" sz="1323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l-PL" sz="1323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] - tabela </a:t>
                </a: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S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- straty wyrażone w %</a:t>
                </a:r>
              </a:p>
              <a:p>
                <a:pPr algn="ctr"/>
                <a:endParaRPr lang="pl-PL" dirty="0"/>
              </a:p>
            </p:txBody>
          </p:sp>
        </mc:Choice>
        <mc:Fallback>
          <p:sp>
            <p:nvSpPr>
              <p:cNvPr id="9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80" y="756021"/>
                <a:ext cx="3887629" cy="2138308"/>
              </a:xfrm>
              <a:blipFill rotWithShape="0">
                <a:blip r:embed="rId4" cstate="print"/>
                <a:stretch>
                  <a:fillRect l="-157" r="-3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431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36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9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4" y="387463"/>
            <a:ext cx="2109009" cy="2677482"/>
          </a:xfrm>
        </p:spPr>
      </p:pic>
    </p:spTree>
    <p:extLst>
      <p:ext uri="{BB962C8B-B14F-4D97-AF65-F5344CB8AC3E}">
        <p14:creationId xmlns="" xmlns:p14="http://schemas.microsoft.com/office/powerpoint/2010/main" val="33868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37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586" y="395908"/>
            <a:ext cx="3743970" cy="2596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93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38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631" y="480353"/>
            <a:ext cx="3815978" cy="2334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85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538214" y="1980084"/>
            <a:ext cx="1512168" cy="60339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27746" y="8999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Dziękuję za </a:t>
            </a:r>
            <a:r>
              <a:rPr lang="pl-PL" sz="1800" dirty="0" smtClean="0"/>
              <a:t>uwagę</a:t>
            </a:r>
            <a:endParaRPr lang="pl-PL" sz="1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203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4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3570" y="539924"/>
            <a:ext cx="39604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Uprawa rolna zatem to uprawa będąca efektem działalności człowieka powiązana z funkcjami produkcyjnymi gruntu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Szacowanie szkód zmierza do obiektywnego ustalenia strat jakie poniósł poszkodowany. Przy ogólnym modelu procesu cywilnego na poszkodowanym spoczywa ciężar udowodnienia wszystkich przesłanek odpowiedzialności za szkody, jak również samej wysokości szkody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Mimo iż rozporządzenie nakłada obowiązek pisemnego zgłoszenia, brak jest zastrzeżenia że ta forma musi być zachowana, a więc jej niezachowanie nie wiąże się z jakimkolwiek rygorem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6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5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5578" y="395908"/>
            <a:ext cx="17123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PODSTAWOWE POJĘCIA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1810" y="611932"/>
            <a:ext cx="396044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Powierzchnia uszkodzona – powierzchnia uprawy która została zniszczona</a:t>
            </a:r>
          </a:p>
          <a:p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Powierzchnia zredukowana – powierzchnia na której rośliny zostały zniszczone w 100% - otrzymujemy ją z tożsamości: </a:t>
            </a:r>
            <a:r>
              <a:rPr lang="pl-PL" dirty="0" err="1">
                <a:latin typeface="Adobe Fan Heiti Std B" pitchFamily="34" charset="-128"/>
                <a:ea typeface="Adobe Fan Heiti Std B" pitchFamily="34" charset="-128"/>
              </a:rPr>
              <a:t>Pz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 = Pu x %uszkodzenia</a:t>
            </a:r>
          </a:p>
          <a:p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Powierzchnia produkcyjna – powierzchnia na której fizycznie znajdują się rośliny, często </a:t>
            </a:r>
            <a:r>
              <a:rPr lang="pl-PL" dirty="0" err="1">
                <a:latin typeface="Adobe Fan Heiti Std B" pitchFamily="34" charset="-128"/>
                <a:ea typeface="Adobe Fan Heiti Std B" pitchFamily="34" charset="-128"/>
              </a:rPr>
              <a:t>Pc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 ≠ </a:t>
            </a:r>
            <a:r>
              <a:rPr lang="pl-PL" dirty="0" err="1">
                <a:latin typeface="Adobe Fan Heiti Std B" pitchFamily="34" charset="-128"/>
                <a:ea typeface="Adobe Fan Heiti Std B" pitchFamily="34" charset="-128"/>
              </a:rPr>
              <a:t>Pp</a:t>
            </a:r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  <a:p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Nieponiesione koszty – koszty które nie zostały poniesione z powodu powstałej szkody – należy je obliczać indywidualnie do każdego przypadku.</a:t>
            </a:r>
          </a:p>
        </p:txBody>
      </p:sp>
    </p:spTree>
    <p:extLst>
      <p:ext uri="{BB962C8B-B14F-4D97-AF65-F5344CB8AC3E}">
        <p14:creationId xmlns="" xmlns:p14="http://schemas.microsoft.com/office/powerpoint/2010/main" val="21272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6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6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7" y="333963"/>
            <a:ext cx="1686554" cy="26750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02" y="324703"/>
            <a:ext cx="1669972" cy="2675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3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7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2" y="333958"/>
            <a:ext cx="1680995" cy="2707995"/>
          </a:xfrm>
        </p:spPr>
      </p:pic>
    </p:spTree>
    <p:extLst>
      <p:ext uri="{BB962C8B-B14F-4D97-AF65-F5344CB8AC3E}">
        <p14:creationId xmlns="" xmlns:p14="http://schemas.microsoft.com/office/powerpoint/2010/main" val="14332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8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7585" y="403340"/>
            <a:ext cx="38880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 Black" panose="020B0A04020102020204" pitchFamily="34" charset="0"/>
                <a:ea typeface="Adobe Fan Heiti Std B" pitchFamily="34" charset="-128"/>
              </a:rPr>
              <a:t>SCHEMAT POSTĘPOWANIA PODCZAS SZACOWANIA</a:t>
            </a:r>
            <a:endParaRPr lang="pl-PL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5578" y="921870"/>
            <a:ext cx="40320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Ustalenie powierzchni produkcyjnej (najczęściej jest ona różna od całkowitej powierzchni uprawy)</a:t>
            </a:r>
          </a:p>
          <a:p>
            <a:pPr lvl="0">
              <a:buClr>
                <a:srgbClr val="72A376"/>
              </a:buClr>
            </a:pPr>
            <a:endParaRPr lang="pl-PL" sz="9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lvl="0">
              <a:buClr>
                <a:srgbClr val="72A376"/>
              </a:buClr>
            </a:pPr>
            <a:r>
              <a:rPr lang="pl-PL" sz="900" dirty="0" smtClean="0">
                <a:latin typeface="Adobe Fan Heiti Std B" pitchFamily="34" charset="-128"/>
                <a:ea typeface="Adobe Fan Heiti Std B" pitchFamily="34" charset="-128"/>
              </a:rPr>
              <a:t>Ustalenie </a:t>
            </a: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procentu szkody: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metoda ugody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metoda pomiarów (pobierania prób)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metoda bezpośredniej różnicy w plonie</a:t>
            </a:r>
          </a:p>
          <a:p>
            <a:pPr lvl="0">
              <a:buClr>
                <a:srgbClr val="72A376"/>
              </a:buClr>
            </a:pPr>
            <a:endParaRPr lang="pl-PL" sz="9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lvl="0">
              <a:buClr>
                <a:srgbClr val="72A376"/>
              </a:buClr>
            </a:pPr>
            <a:r>
              <a:rPr lang="pl-PL" sz="900" dirty="0" smtClean="0">
                <a:latin typeface="Adobe Fan Heiti Std B" pitchFamily="34" charset="-128"/>
                <a:ea typeface="Adobe Fan Heiti Std B" pitchFamily="34" charset="-128"/>
              </a:rPr>
              <a:t>Ustalenie </a:t>
            </a: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poziomu plonowania za pomocą: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ugody (np. średnia z danego terenu)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pomiarów bezpośrednich – tzw. biometria (należy posiadać legalizowane wagi)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metoda zbioru powierzchni </a:t>
            </a:r>
            <a:r>
              <a:rPr lang="pl-PL" sz="900" dirty="0" err="1" smtClean="0">
                <a:latin typeface="Adobe Fan Heiti Std B" pitchFamily="34" charset="-128"/>
                <a:ea typeface="Adobe Fan Heiti Std B" pitchFamily="34" charset="-128"/>
              </a:rPr>
              <a:t>kontrolnej</a:t>
            </a:r>
            <a:r>
              <a:rPr lang="pl-PL" dirty="0" err="1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wartość</a:t>
            </a:r>
            <a:r>
              <a:rPr lang="pl-PL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pl-PL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utraconego plonu minus nieponiesione koszty”.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685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9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34581" y="704020"/>
            <a:ext cx="37784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72A376"/>
              </a:buClr>
            </a:pP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    Obliczenie 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rozmiaru powierzchni zredukowanej: powierzchnia produkcyjna x procent szkody (redukcji).</a:t>
            </a:r>
          </a:p>
          <a:p>
            <a:pPr lvl="0">
              <a:buClr>
                <a:srgbClr val="72A376"/>
              </a:buClr>
            </a:pP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    Obliczenie 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masy plonu utraconego: powierzchnia zredukowana x wydajność.</a:t>
            </a:r>
          </a:p>
          <a:p>
            <a:pPr lvl="0">
              <a:buClr>
                <a:srgbClr val="72A376"/>
              </a:buClr>
            </a:pP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    Ustalenie 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wartości plonu utraconego: masa plonu utraconego x cena (skupu, rynkowa)</a:t>
            </a:r>
          </a:p>
          <a:p>
            <a:pPr lvl="0">
              <a:buClr>
                <a:srgbClr val="72A376"/>
              </a:buClr>
            </a:pP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    Ustalenie 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nieponiesionych kosztów (zawsze w odniesieniu do konkretnej szkody)</a:t>
            </a:r>
          </a:p>
          <a:p>
            <a:pPr>
              <a:buClr>
                <a:srgbClr val="72A376"/>
              </a:buClr>
            </a:pP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    Obliczenie 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wartości szkody do wypłaty algorytmu: „wartość utraconego plonu minus nieponiesione koszty</a:t>
            </a: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”.</a:t>
            </a:r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5578" y="313452"/>
            <a:ext cx="3765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 Black" panose="020B0A04020102020204" pitchFamily="34" charset="0"/>
                <a:ea typeface="Adobe Fan Heiti Std B" pitchFamily="34" charset="-128"/>
              </a:rPr>
              <a:t>SCHEMAT POSTĘPOWANIA PODCZAS SZACOWANIA</a:t>
            </a:r>
            <a:endParaRPr lang="pl-PL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1557</Words>
  <Application>Microsoft Office PowerPoint</Application>
  <PresentationFormat>Niestandardowy</PresentationFormat>
  <Paragraphs>297</Paragraphs>
  <Slides>39</Slides>
  <Notes>39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Jak ustalić plon !!!!!!</vt:lpstr>
      <vt:lpstr>Skąd brać ceny !!!!!!</vt:lpstr>
      <vt:lpstr>Pomniejszanie odszkodowania  o koszty nieponiesione</vt:lpstr>
      <vt:lpstr>Uprawy wymagające zaorania</vt:lpstr>
      <vt:lpstr>Slajd 14</vt:lpstr>
      <vt:lpstr>Szacunkowy plon gatunków roślin uprawnych –  dla Województwa Podkarpackiego</vt:lpstr>
      <vt:lpstr>Terminy zbioru roślin uprawnych</vt:lpstr>
      <vt:lpstr>Szacowanie upraw drzew owocowych</vt:lpstr>
      <vt:lpstr>Szacowanie trwałych użytków zielonych (TUZ)</vt:lpstr>
      <vt:lpstr>Szacowanie trwałych użytków zielonych:</vt:lpstr>
      <vt:lpstr>Szacowanie TUZ na gruncie - ustalenia</vt:lpstr>
      <vt:lpstr>Określenie powierzchni zredukowanej na powierzchni uszkodzonej w TUZ </vt:lpstr>
      <vt:lpstr>PLON</vt:lpstr>
      <vt:lpstr>Ceny – szacunkowe</vt:lpstr>
      <vt:lpstr>Wartość utraconego plonu</vt:lpstr>
      <vt:lpstr>Koszt przywrócenia do stanu pierwotnego</vt:lpstr>
      <vt:lpstr>Metoda podsiewu - przykład</vt:lpstr>
      <vt:lpstr>Metoda podsiewu</vt:lpstr>
      <vt:lpstr>Metoda pełnej rekultywacji – zniszczenia powyżej 80 % powierzchni</vt:lpstr>
      <vt:lpstr>Slajd 29</vt:lpstr>
      <vt:lpstr>Slajd 30</vt:lpstr>
      <vt:lpstr>Slajd 31</vt:lpstr>
      <vt:lpstr>SZACOWANIE PLONU RZEPAKU ORAZ ROŚLIN STRĄCZKOWYCH</vt:lpstr>
      <vt:lpstr>Slajd 33</vt:lpstr>
      <vt:lpstr>Slajd 34</vt:lpstr>
      <vt:lpstr>SZACOWANIE PLONU ZIEMNIAKA</vt:lpstr>
      <vt:lpstr>Slajd 36</vt:lpstr>
      <vt:lpstr>Slajd 37</vt:lpstr>
      <vt:lpstr>Slajd 38</vt:lpstr>
      <vt:lpstr>Slajd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M_USER</dc:creator>
  <cp:lastModifiedBy>mariusz.jablonski</cp:lastModifiedBy>
  <cp:revision>80</cp:revision>
  <cp:lastPrinted>2018-05-07T12:38:18Z</cp:lastPrinted>
  <dcterms:created xsi:type="dcterms:W3CDTF">2016-09-09T09:29:50Z</dcterms:created>
  <dcterms:modified xsi:type="dcterms:W3CDTF">2018-05-15T08:42:29Z</dcterms:modified>
</cp:coreProperties>
</file>